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8" r:id="rId1"/>
  </p:sldMasterIdLst>
  <p:notesMasterIdLst>
    <p:notesMasterId r:id="rId4"/>
  </p:notesMasterIdLst>
  <p:handoutMasterIdLst>
    <p:handoutMasterId r:id="rId5"/>
  </p:handoutMasterIdLst>
  <p:sldIdLst>
    <p:sldId id="421" r:id="rId2"/>
    <p:sldId id="422" r:id="rId3"/>
  </p:sldIdLst>
  <p:sldSz cx="9144000" cy="6858000" type="screen4x3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5743"/>
    <a:srgbClr val="FFCC99"/>
    <a:srgbClr val="FFFF99"/>
    <a:srgbClr val="99CCFF"/>
    <a:srgbClr val="CCECFF"/>
    <a:srgbClr val="FFCCFF"/>
    <a:srgbClr val="FFFF00"/>
    <a:srgbClr val="FFCCCC"/>
    <a:srgbClr val="FF99FF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8" autoAdjust="0"/>
    <p:restoredTop sz="86643" autoAdjust="0"/>
  </p:normalViewPr>
  <p:slideViewPr>
    <p:cSldViewPr snapToGrid="0">
      <p:cViewPr varScale="1">
        <p:scale>
          <a:sx n="81" d="100"/>
          <a:sy n="81" d="100"/>
        </p:scale>
        <p:origin x="64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90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621" cy="494813"/>
          </a:xfrm>
          <a:prstGeom prst="rect">
            <a:avLst/>
          </a:prstGeom>
        </p:spPr>
        <p:txBody>
          <a:bodyPr vert="horz" lIns="90644" tIns="45322" rIns="90644" bIns="45322" rtlCol="0"/>
          <a:lstStyle>
            <a:lvl1pPr algn="l">
              <a:defRPr sz="1200"/>
            </a:lvl1pPr>
          </a:lstStyle>
          <a:p>
            <a:endParaRPr kumimoji="1" lang="ja-JP" altLang="en-US" dirty="0">
              <a:ea typeface="BIZ UDPゴシック" panose="020B0400000000000000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5572" y="0"/>
            <a:ext cx="2918621" cy="494813"/>
          </a:xfrm>
          <a:prstGeom prst="rect">
            <a:avLst/>
          </a:prstGeom>
        </p:spPr>
        <p:txBody>
          <a:bodyPr vert="horz" lIns="90644" tIns="45322" rIns="90644" bIns="45322" rtlCol="0"/>
          <a:lstStyle>
            <a:lvl1pPr algn="r">
              <a:defRPr sz="1200"/>
            </a:lvl1pPr>
          </a:lstStyle>
          <a:p>
            <a:fld id="{C78E633A-22E0-4329-8322-2E7A53DBB292}" type="datetimeFigureOut">
              <a:rPr kumimoji="1" lang="ja-JP" altLang="en-US" smtClean="0">
                <a:ea typeface="BIZ UDPゴシック" panose="020B0400000000000000" pitchFamily="50" charset="-128"/>
              </a:rPr>
              <a:t>2024/7/9</a:t>
            </a:fld>
            <a:endParaRPr kumimoji="1" lang="ja-JP" altLang="en-US" dirty="0">
              <a:ea typeface="BIZ UDPゴシック" panose="020B0400000000000000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1" y="9371501"/>
            <a:ext cx="2918621" cy="494813"/>
          </a:xfrm>
          <a:prstGeom prst="rect">
            <a:avLst/>
          </a:prstGeom>
        </p:spPr>
        <p:txBody>
          <a:bodyPr vert="horz" lIns="90644" tIns="45322" rIns="90644" bIns="45322" rtlCol="0" anchor="b"/>
          <a:lstStyle>
            <a:lvl1pPr algn="l">
              <a:defRPr sz="1200"/>
            </a:lvl1pPr>
          </a:lstStyle>
          <a:p>
            <a:endParaRPr kumimoji="1" lang="ja-JP" altLang="en-US" dirty="0">
              <a:ea typeface="BIZ UDPゴシック" panose="020B0400000000000000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5572" y="9371501"/>
            <a:ext cx="2918621" cy="494813"/>
          </a:xfrm>
          <a:prstGeom prst="rect">
            <a:avLst/>
          </a:prstGeom>
        </p:spPr>
        <p:txBody>
          <a:bodyPr vert="horz" lIns="90644" tIns="45322" rIns="90644" bIns="45322" rtlCol="0" anchor="b"/>
          <a:lstStyle>
            <a:lvl1pPr algn="r">
              <a:defRPr sz="1200"/>
            </a:lvl1pPr>
          </a:lstStyle>
          <a:p>
            <a:fld id="{9B10CB7C-9D99-448D-A65D-DDFF86F900CB}" type="slidenum">
              <a:rPr kumimoji="1" lang="ja-JP" altLang="en-US" smtClean="0">
                <a:ea typeface="BIZ UDPゴシック" panose="020B0400000000000000" pitchFamily="50" charset="-128"/>
              </a:rPr>
              <a:t>‹#›</a:t>
            </a:fld>
            <a:endParaRPr kumimoji="1" lang="ja-JP" altLang="en-US" dirty="0"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347495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72" y="60"/>
            <a:ext cx="2918830" cy="493316"/>
          </a:xfrm>
          <a:prstGeom prst="rect">
            <a:avLst/>
          </a:prstGeom>
        </p:spPr>
        <p:txBody>
          <a:bodyPr vert="horz" lIns="94193" tIns="47095" rIns="94193" bIns="47095" rtlCol="0"/>
          <a:lstStyle>
            <a:lvl1pPr algn="l">
              <a:defRPr sz="1200">
                <a:ea typeface="BIZ UDPゴシック" panose="020B0400000000000000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15450" y="60"/>
            <a:ext cx="2918830" cy="493316"/>
          </a:xfrm>
          <a:prstGeom prst="rect">
            <a:avLst/>
          </a:prstGeom>
        </p:spPr>
        <p:txBody>
          <a:bodyPr vert="horz" lIns="94193" tIns="47095" rIns="94193" bIns="47095" rtlCol="0"/>
          <a:lstStyle>
            <a:lvl1pPr algn="r">
              <a:defRPr sz="1200">
                <a:ea typeface="BIZ UDPゴシック" panose="020B0400000000000000" pitchFamily="50" charset="-128"/>
              </a:defRPr>
            </a:lvl1pPr>
          </a:lstStyle>
          <a:p>
            <a:fld id="{E70A6E79-882D-44BD-A517-53DF8670AEC5}" type="datetimeFigureOut">
              <a:rPr lang="ja-JP" altLang="en-US" smtClean="0"/>
              <a:pPr/>
              <a:t>2024/7/9</a:t>
            </a:fld>
            <a:endParaRPr lang="ja-JP" altLang="en-US" dirty="0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41363"/>
            <a:ext cx="4932363" cy="36988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193" tIns="47095" rIns="94193" bIns="47095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73581" y="4686562"/>
            <a:ext cx="5388610" cy="4439842"/>
          </a:xfrm>
          <a:prstGeom prst="rect">
            <a:avLst/>
          </a:prstGeom>
        </p:spPr>
        <p:txBody>
          <a:bodyPr vert="horz" lIns="94193" tIns="47095" rIns="94193" bIns="47095" rtlCol="0">
            <a:normAutofit/>
          </a:bodyPr>
          <a:lstStyle/>
          <a:p>
            <a:pPr lvl="0"/>
            <a:r>
              <a:rPr kumimoji="1" lang="ja-JP" altLang="en-US" dirty="0"/>
              <a:t>マスタ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72" y="9371343"/>
            <a:ext cx="2918830" cy="493316"/>
          </a:xfrm>
          <a:prstGeom prst="rect">
            <a:avLst/>
          </a:prstGeom>
        </p:spPr>
        <p:txBody>
          <a:bodyPr vert="horz" lIns="94193" tIns="47095" rIns="94193" bIns="47095" rtlCol="0" anchor="b"/>
          <a:lstStyle>
            <a:lvl1pPr algn="l">
              <a:defRPr sz="1200">
                <a:ea typeface="BIZ UDPゴシック" panose="020B0400000000000000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15450" y="9371343"/>
            <a:ext cx="2918830" cy="493316"/>
          </a:xfrm>
          <a:prstGeom prst="rect">
            <a:avLst/>
          </a:prstGeom>
        </p:spPr>
        <p:txBody>
          <a:bodyPr vert="horz" lIns="94193" tIns="47095" rIns="94193" bIns="47095" rtlCol="0" anchor="b"/>
          <a:lstStyle>
            <a:lvl1pPr algn="r">
              <a:defRPr sz="1200">
                <a:ea typeface="BIZ UDPゴシック" panose="020B0400000000000000" pitchFamily="50" charset="-128"/>
              </a:defRPr>
            </a:lvl1pPr>
          </a:lstStyle>
          <a:p>
            <a:fld id="{C761B06F-E322-48CF-93EC-A062002345A1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36635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BIZ UDPゴシック" panose="020B0400000000000000" pitchFamily="50" charset="-128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BIZ UDPゴシック" panose="020B0400000000000000" pitchFamily="50" charset="-128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BIZ UDPゴシック" panose="020B0400000000000000" pitchFamily="50" charset="-128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BIZ UDPゴシック" panose="020B0400000000000000" pitchFamily="50" charset="-128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BIZ UDPゴシック" panose="020B0400000000000000" pitchFamily="50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1B06F-E322-48CF-93EC-A062002345A1}" type="slidenum">
              <a:rPr lang="ja-JP" altLang="en-US" smtClean="0"/>
              <a:pPr/>
              <a:t>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8845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ja-JP" altLang="en-US"/>
              <a:t>マスター タイトルの書式設定</a:t>
            </a:r>
            <a:endParaRPr kumimoji="0" lang="en-US" dirty="0"/>
          </a:p>
        </p:txBody>
      </p:sp>
      <p:sp>
        <p:nvSpPr>
          <p:cNvPr id="9" name="サブタイトル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BIZ UDゴシック" panose="020B0400000000000000" pitchFamily="49" charset="-128"/>
                <a:ea typeface="BIZ UDゴシック" panose="020B0400000000000000" pitchFamily="49" charset="-128"/>
                <a:cs typeface="+mj-cs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ja-JP" altLang="en-US"/>
              <a:t>マスター サブタイトルの書式設定</a:t>
            </a:r>
            <a:endParaRPr kumimoji="0" lang="en-US" dirty="0"/>
          </a:p>
        </p:txBody>
      </p:sp>
      <p:sp>
        <p:nvSpPr>
          <p:cNvPr id="17" name="フッター プレースホルダ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29" name="スライド番号プレースホルダ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1" name="正方形/長方形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正方形/長方形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>
              <a:latin typeface="+mn-ea"/>
              <a:ea typeface="+mn-ea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正方形/長方形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36535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ea typeface="BIZ UDPゴシック" panose="020B0400000000000000" pitchFamily="50" charset="-128"/>
              </a:defRPr>
            </a:lvl1pPr>
          </a:lstStyle>
          <a:p>
            <a:r>
              <a:rPr kumimoji="0" lang="ja-JP" altLang="en-US"/>
              <a:t>マスター タイトルの書式設定</a:t>
            </a:r>
            <a:endParaRPr kumimoji="0" lang="en-US" dirty="0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8" name="コンテンツ プレースホルダ 7"/>
          <p:cNvSpPr>
            <a:spLocks noGrp="1"/>
          </p:cNvSpPr>
          <p:nvPr>
            <p:ph sz="quarter" idx="1" hasCustomPrompt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>
            <a:lvl1pPr marL="274313" indent="-274313">
              <a:buFont typeface="Wingdings 2" panose="05020102010507070707" pitchFamily="18" charset="2"/>
              <a:buChar char=""/>
              <a:defRPr sz="2800" baseline="0">
                <a:solidFill>
                  <a:schemeClr val="tx1"/>
                </a:solidFill>
                <a:latin typeface="Cambria" panose="02040503050406030204" pitchFamily="18" charset="0"/>
                <a:ea typeface="BIZ UDPゴシック" panose="020B0400000000000000" pitchFamily="50" charset="-128"/>
                <a:cs typeface="Klee One SemiBold"/>
              </a:defRPr>
            </a:lvl1pPr>
            <a:lvl2pPr marL="548626" indent="-274313">
              <a:buFont typeface="Wingdings" panose="05000000000000000000" pitchFamily="2" charset="2"/>
              <a:buChar char="n"/>
              <a:defRPr sz="2800" baseline="0">
                <a:solidFill>
                  <a:schemeClr val="tx1"/>
                </a:solidFill>
                <a:latin typeface="Cambria" panose="02040503050406030204" pitchFamily="18" charset="0"/>
                <a:ea typeface="BIZ UDPゴシック" panose="020B0400000000000000" pitchFamily="50" charset="-128"/>
                <a:cs typeface="Klee One SemiBold"/>
              </a:defRPr>
            </a:lvl2pPr>
            <a:lvl3pPr marL="822939" indent="-228594">
              <a:buFont typeface="Wingdings 2" panose="05020102010507070707" pitchFamily="18" charset="2"/>
              <a:buChar char=""/>
              <a:defRPr sz="2800" b="0" baseline="0">
                <a:solidFill>
                  <a:schemeClr val="tx1"/>
                </a:solidFill>
                <a:latin typeface="Cambria" panose="02040503050406030204" pitchFamily="18" charset="0"/>
                <a:ea typeface="BIZ UDPゴシック" panose="020B0400000000000000" pitchFamily="50" charset="-128"/>
                <a:cs typeface="Klee One SemiBold"/>
              </a:defRPr>
            </a:lvl3pPr>
            <a:lvl4pPr>
              <a:defRPr sz="2800" baseline="0">
                <a:solidFill>
                  <a:schemeClr val="tx1"/>
                </a:solidFill>
                <a:latin typeface="Cambria" panose="02040503050406030204" pitchFamily="18" charset="0"/>
                <a:ea typeface="BIZ UDPゴシック" panose="020B0400000000000000" pitchFamily="50" charset="-128"/>
                <a:cs typeface="Klee One SemiBold"/>
              </a:defRPr>
            </a:lvl4pPr>
            <a:lvl5pPr>
              <a:defRPr sz="2800" baseline="0">
                <a:solidFill>
                  <a:schemeClr val="tx1"/>
                </a:solidFill>
                <a:latin typeface="Cambria" panose="02040503050406030204" pitchFamily="18" charset="0"/>
                <a:ea typeface="BIZ UDPゴシック" panose="020B0400000000000000" pitchFamily="50" charset="-128"/>
                <a:cs typeface="Klee One SemiBold"/>
              </a:defRPr>
            </a:lvl5pPr>
          </a:lstStyle>
          <a:p>
            <a:pPr lvl="0" eaLnBrk="1" latinLnBrk="0" hangingPunct="1"/>
            <a:r>
              <a:rPr lang="ja-JP" altLang="en-US" dirty="0"/>
              <a:t>マスタ テキストの書式設定</a:t>
            </a:r>
          </a:p>
          <a:p>
            <a:pPr lvl="1" eaLnBrk="1" latinLnBrk="0" hangingPunct="1"/>
            <a:r>
              <a:rPr lang="ja-JP" altLang="en-US" dirty="0"/>
              <a:t>第 </a:t>
            </a:r>
            <a:r>
              <a:rPr lang="en-US" altLang="ja-JP" dirty="0"/>
              <a:t>2</a:t>
            </a:r>
            <a:r>
              <a:rPr lang="ja-JP" altLang="en-US" dirty="0"/>
              <a:t>レベル</a:t>
            </a:r>
          </a:p>
          <a:p>
            <a:pPr lvl="2" eaLnBrk="1" latinLnBrk="0" hangingPunct="1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eaLnBrk="1" latinLnBrk="0" hangingPunct="1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eaLnBrk="1" latinLnBrk="0" hangingPunct="1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0889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ja-JP" altLang="en-US"/>
              <a:t>マスター タイトルの書式設定</a:t>
            </a:r>
            <a:endParaRPr kumimoji="0" lang="en-US" dirty="0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二等辺三角形 5"/>
          <p:cNvSpPr>
            <a:spLocks noChangeAspect="1"/>
          </p:cNvSpPr>
          <p:nvPr/>
        </p:nvSpPr>
        <p:spPr>
          <a:xfrm rot="5400000">
            <a:off x="419102" y="6467477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972763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5" name="直線コネクタ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二等辺三角形 5"/>
          <p:cNvSpPr>
            <a:spLocks noChangeAspect="1"/>
          </p:cNvSpPr>
          <p:nvPr/>
        </p:nvSpPr>
        <p:spPr>
          <a:xfrm rot="5400000">
            <a:off x="419102" y="6467477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79778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タイトル プレースホルダ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ja-JP" altLang="en-US" dirty="0"/>
              <a:t>マスタ タイトルの書式設定</a:t>
            </a:r>
            <a:endParaRPr kumimoji="0" lang="en-US" dirty="0"/>
          </a:p>
        </p:txBody>
      </p:sp>
      <p:sp>
        <p:nvSpPr>
          <p:cNvPr id="13" name="テキスト プレースホルダ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lang="ja-JP" altLang="en-US" dirty="0"/>
              <a:t>マスタ テキストの書式設定</a:t>
            </a:r>
          </a:p>
          <a:p>
            <a:pPr lvl="1" eaLnBrk="1" latinLnBrk="0" hangingPunct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eaLnBrk="1" latinLnBrk="0" hangingPunct="1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eaLnBrk="1" latinLnBrk="0" hangingPunct="1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eaLnBrk="1" latinLnBrk="0" hangingPunct="1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kumimoji="0" lang="en-US" altLang="ja-JP" dirty="0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23" name="スライド番号プレースホルダ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407A031-D5DB-4019-B81D-326AC9F9DDDB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28" name="直線コネクタ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直線コネクタ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二等辺三角形 9"/>
          <p:cNvSpPr>
            <a:spLocks noChangeAspect="1"/>
          </p:cNvSpPr>
          <p:nvPr/>
        </p:nvSpPr>
        <p:spPr>
          <a:xfrm rot="5400000">
            <a:off x="419102" y="6467477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直線コネクタ 8">
            <a:extLst>
              <a:ext uri="{FF2B5EF4-FFF2-40B4-BE49-F238E27FC236}">
                <a16:creationId xmlns:a16="http://schemas.microsoft.com/office/drawing/2014/main" id="{BC016651-DAA1-4164-AD0E-6D6B1427C5B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443659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1" sz="3200" kern="1200" baseline="0">
          <a:solidFill>
            <a:schemeClr val="tx1"/>
          </a:solidFill>
          <a:latin typeface="Cambria Math" panose="02040503050406030204" pitchFamily="18" charset="0"/>
          <a:ea typeface="BIZ UDPゴシック" panose="020B0400000000000000" pitchFamily="50" charset="-128"/>
          <a:cs typeface="Klee One SemiBold" pitchFamily="2" charset="-128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" panose="05000000000000000000" pitchFamily="2" charset="2"/>
        <a:buChar char="l"/>
        <a:defRPr kumimoji="1" sz="2800" kern="1200" baseline="0">
          <a:solidFill>
            <a:schemeClr val="tx1"/>
          </a:solidFill>
          <a:latin typeface="Cambria" panose="02040503050406030204" pitchFamily="18" charset="0"/>
          <a:ea typeface="BIZ UDゴシック" panose="020B0400000000000000" pitchFamily="49" charset="-128"/>
          <a:cs typeface="BIZ UDゴシック" panose="020B0400000000000000" pitchFamily="49" charset="-128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" panose="05000000000000000000" pitchFamily="2" charset="2"/>
        <a:buChar char="n"/>
        <a:defRPr kumimoji="1" sz="2800" kern="1200" baseline="0">
          <a:solidFill>
            <a:schemeClr val="tx1"/>
          </a:solidFill>
          <a:latin typeface="Cambria" panose="02040503050406030204" pitchFamily="18" charset="0"/>
          <a:ea typeface="BIZ UDゴシック" panose="020B0400000000000000" pitchFamily="49" charset="-128"/>
          <a:cs typeface="BIZ UDゴシック" panose="020B0400000000000000" pitchFamily="49" charset="-128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" panose="05000000000000000000" pitchFamily="2" charset="2"/>
        <a:buChar char="u"/>
        <a:defRPr kumimoji="1" sz="2800" kern="1200" baseline="0">
          <a:solidFill>
            <a:schemeClr val="tx1"/>
          </a:solidFill>
          <a:latin typeface="Cambria" panose="02040503050406030204" pitchFamily="18" charset="0"/>
          <a:ea typeface="BIZ UDゴシック" panose="020B0400000000000000" pitchFamily="49" charset="-128"/>
          <a:cs typeface="BIZ UDゴシック" panose="020B0400000000000000" pitchFamily="49" charset="-128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1" sz="2800" kern="1200" baseline="0">
          <a:solidFill>
            <a:schemeClr val="tx1"/>
          </a:solidFill>
          <a:latin typeface="Cambria" panose="02040503050406030204" pitchFamily="18" charset="0"/>
          <a:ea typeface="BIZ UDゴシック" panose="020B0400000000000000" pitchFamily="49" charset="-128"/>
          <a:cs typeface="BIZ UDゴシック" panose="020B0400000000000000" pitchFamily="49" charset="-128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1" sz="2800" kern="1200" baseline="0">
          <a:solidFill>
            <a:schemeClr val="tx1"/>
          </a:solidFill>
          <a:latin typeface="Cambria" panose="02040503050406030204" pitchFamily="18" charset="0"/>
          <a:ea typeface="BIZ UDゴシック" panose="020B0400000000000000" pitchFamily="49" charset="-128"/>
          <a:cs typeface="BIZ UDゴシック" panose="020B0400000000000000" pitchFamily="49" charset="-128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1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1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1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1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19BCF2-B7C6-4F75-9163-17A5CA4B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/>
              <a:t>シューティングゲーム</a:t>
            </a:r>
            <a:r>
              <a:rPr kumimoji="1" lang="en-US" altLang="ja-JP" dirty="0"/>
              <a:t>ver.0.001</a:t>
            </a:r>
            <a:br>
              <a:rPr kumimoji="1" lang="en-US" altLang="ja-JP" dirty="0"/>
            </a:br>
            <a:r>
              <a:rPr kumimoji="1" lang="ja-JP" altLang="en-US" dirty="0"/>
              <a:t>情報科学研究科　土屋達弘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0E28D2C-9195-452C-8846-37175C49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1</a:t>
            </a:fld>
            <a:endParaRPr kumimoji="1" lang="ja-JP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BB81246-0B14-4ADA-8E52-59759A501D0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613564" cy="4937760"/>
          </a:xfrm>
        </p:spPr>
        <p:txBody>
          <a:bodyPr>
            <a:normAutofit fontScale="92500" lnSpcReduction="20000"/>
          </a:bodyPr>
          <a:lstStyle/>
          <a:p>
            <a:r>
              <a:rPr lang="ja-JP" altLang="en-US" dirty="0"/>
              <a:t>ゲーム名</a:t>
            </a:r>
          </a:p>
          <a:p>
            <a:pPr lvl="1"/>
            <a:r>
              <a:rPr lang="en-US" altLang="ja-JP" dirty="0" err="1"/>
              <a:t>meteo</a:t>
            </a:r>
            <a:r>
              <a:rPr lang="en-US" altLang="ja-JP" dirty="0"/>
              <a:t> </a:t>
            </a:r>
          </a:p>
          <a:p>
            <a:r>
              <a:rPr lang="ja-JP" altLang="en-US" dirty="0"/>
              <a:t>内容</a:t>
            </a:r>
          </a:p>
          <a:p>
            <a:pPr lvl="1"/>
            <a:r>
              <a:rPr lang="ja-JP" altLang="en-US" dirty="0"/>
              <a:t>自分の飛行機を左右に動かして，上から流れてくる隕石をよける</a:t>
            </a:r>
          </a:p>
          <a:p>
            <a:pPr lvl="1"/>
            <a:r>
              <a:rPr lang="ja-JP" altLang="en-US" dirty="0"/>
              <a:t>発射したミサイルで隕石を破壊可能</a:t>
            </a:r>
          </a:p>
          <a:p>
            <a:r>
              <a:rPr lang="ja-JP" altLang="en-US" dirty="0"/>
              <a:t>操作方法</a:t>
            </a:r>
          </a:p>
          <a:p>
            <a:pPr lvl="1"/>
            <a:r>
              <a:rPr lang="ja-JP" altLang="en-US" dirty="0"/>
              <a:t>矢印キー：上下左右移動</a:t>
            </a:r>
            <a:endParaRPr lang="en-US" altLang="ja-JP" dirty="0"/>
          </a:p>
          <a:p>
            <a:pPr lvl="1"/>
            <a:r>
              <a:rPr lang="ja-JP" altLang="en-US" dirty="0"/>
              <a:t>スペース：ミサイル発射</a:t>
            </a:r>
            <a:endParaRPr lang="en-US" altLang="ja-JP" dirty="0"/>
          </a:p>
          <a:p>
            <a:r>
              <a:rPr lang="ja-JP" altLang="en-US" dirty="0"/>
              <a:t>プログラムのサイズ</a:t>
            </a:r>
          </a:p>
          <a:p>
            <a:pPr lvl="1"/>
            <a:r>
              <a:rPr lang="ja-JP" altLang="en-US" dirty="0"/>
              <a:t>約</a:t>
            </a:r>
            <a:r>
              <a:rPr lang="en-US" altLang="ja-JP" dirty="0"/>
              <a:t>110</a:t>
            </a:r>
            <a:r>
              <a:rPr lang="ja-JP" altLang="en-US" dirty="0"/>
              <a:t>行</a:t>
            </a:r>
            <a:endParaRPr lang="en-US" altLang="ja-JP" dirty="0"/>
          </a:p>
        </p:txBody>
      </p:sp>
      <p:pic>
        <p:nvPicPr>
          <p:cNvPr id="7" name="Pyxel 2024-07-09 21-48-49">
            <a:hlinkClick r:id="" action="ppaction://media"/>
            <a:extLst>
              <a:ext uri="{FF2B5EF4-FFF2-40B4-BE49-F238E27FC236}">
                <a16:creationId xmlns:a16="http://schemas.microsoft.com/office/drawing/2014/main" id="{B2BBDB5B-88DC-0D62-6FC2-C9237FF63A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65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65864" y="1388918"/>
            <a:ext cx="4080163" cy="40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4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19BCF2-B7C6-4F75-9163-17A5CA4B8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/>
              <a:t>工夫した点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0E28D2C-9195-452C-8846-37175C49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A031-D5DB-4019-B81D-326AC9F9DDDB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BB81246-0B14-4ADA-8E52-59759A501D0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719913" cy="4937760"/>
          </a:xfrm>
        </p:spPr>
        <p:txBody>
          <a:bodyPr>
            <a:normAutofit/>
          </a:bodyPr>
          <a:lstStyle/>
          <a:p>
            <a:r>
              <a:rPr lang="en-US" altLang="ja-JP" sz="2400" dirty="0"/>
              <a:t>2</a:t>
            </a:r>
            <a:r>
              <a:rPr lang="ja-JP" altLang="en-US" sz="2400" dirty="0"/>
              <a:t>つのモードを実装</a:t>
            </a:r>
            <a:endParaRPr lang="en-US" altLang="ja-JP" sz="2400" dirty="0"/>
          </a:p>
          <a:p>
            <a:pPr lvl="1"/>
            <a:r>
              <a:rPr lang="ja-JP" altLang="en-US" sz="2400" dirty="0"/>
              <a:t>ゲームモード</a:t>
            </a:r>
            <a:endParaRPr lang="en-US" altLang="ja-JP" sz="2400" dirty="0"/>
          </a:p>
          <a:p>
            <a:pPr lvl="1"/>
            <a:r>
              <a:rPr lang="en-US" altLang="ja-JP" sz="2400" dirty="0"/>
              <a:t>Game Over</a:t>
            </a:r>
            <a:r>
              <a:rPr lang="ja-JP" altLang="en-US" sz="2400" dirty="0"/>
              <a:t>モード</a:t>
            </a:r>
            <a:endParaRPr lang="en-US" altLang="ja-JP" sz="2400" dirty="0"/>
          </a:p>
          <a:p>
            <a:pPr lvl="2"/>
            <a:r>
              <a:rPr lang="en-US" altLang="ja-JP" sz="2400" dirty="0"/>
              <a:t>Return</a:t>
            </a:r>
            <a:r>
              <a:rPr lang="ja-JP" altLang="en-US" sz="2400" dirty="0"/>
              <a:t>でゲームモードへ変化</a:t>
            </a:r>
            <a:endParaRPr lang="en-US" altLang="ja-JP" sz="2400" dirty="0"/>
          </a:p>
          <a:p>
            <a:r>
              <a:rPr lang="ja-JP" altLang="en-US" sz="2400" dirty="0"/>
              <a:t>実現方法</a:t>
            </a:r>
            <a:endParaRPr lang="en-US" altLang="ja-JP" sz="2400" dirty="0"/>
          </a:p>
          <a:p>
            <a:pPr lvl="1"/>
            <a:r>
              <a:rPr lang="ja-JP" altLang="en-US" sz="2400" dirty="0"/>
              <a:t>モードを表す変数</a:t>
            </a:r>
            <a:r>
              <a:rPr lang="en-US" altLang="ja-JP" sz="2400" dirty="0" err="1"/>
              <a:t>is_game_over</a:t>
            </a:r>
            <a:r>
              <a:rPr lang="ja-JP" altLang="en-US" sz="2400" dirty="0"/>
              <a:t>を追加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F24F439-0694-3360-9990-864D54816EBE}"/>
              </a:ext>
            </a:extLst>
          </p:cNvPr>
          <p:cNvSpPr txBox="1"/>
          <p:nvPr/>
        </p:nvSpPr>
        <p:spPr>
          <a:xfrm>
            <a:off x="612648" y="4684958"/>
            <a:ext cx="4951547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Consolas" panose="020B0609020204030204" pitchFamily="49" charset="0"/>
              </a:rPr>
              <a:t>def update():</a:t>
            </a:r>
          </a:p>
          <a:p>
            <a:r>
              <a:rPr lang="en-US" altLang="ja-JP" sz="1600" dirty="0">
                <a:latin typeface="Consolas" panose="020B0609020204030204" pitchFamily="49" charset="0"/>
              </a:rPr>
              <a:t>    ...</a:t>
            </a:r>
          </a:p>
          <a:p>
            <a:r>
              <a:rPr kumimoji="1" lang="en-US" altLang="ja-JP" sz="1600" dirty="0">
                <a:latin typeface="Consolas" panose="020B0609020204030204" pitchFamily="49" charset="0"/>
              </a:rPr>
              <a:t>    if </a:t>
            </a:r>
            <a:r>
              <a:rPr kumimoji="1" lang="en-US" altLang="ja-JP" sz="16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is_game_over</a:t>
            </a:r>
            <a:r>
              <a:rPr kumimoji="1" lang="en-US" altLang="ja-JP" sz="1600" dirty="0">
                <a:latin typeface="Consolas" panose="020B0609020204030204" pitchFamily="49" charset="0"/>
              </a:rPr>
              <a:t>:</a:t>
            </a:r>
          </a:p>
          <a:p>
            <a:r>
              <a:rPr kumimoji="1" lang="en-US" altLang="ja-JP" sz="1600" dirty="0">
                <a:latin typeface="Consolas" panose="020B0609020204030204" pitchFamily="49" charset="0"/>
              </a:rPr>
              <a:t>        if </a:t>
            </a:r>
            <a:r>
              <a:rPr kumimoji="1" lang="en-US" altLang="ja-JP" sz="1600" dirty="0" err="1">
                <a:latin typeface="Consolas" panose="020B0609020204030204" pitchFamily="49" charset="0"/>
              </a:rPr>
              <a:t>pyxel.btnp</a:t>
            </a:r>
            <a:r>
              <a:rPr kumimoji="1" lang="en-US" altLang="ja-JP" sz="1600" dirty="0">
                <a:latin typeface="Consolas" panose="020B0609020204030204" pitchFamily="49" charset="0"/>
              </a:rPr>
              <a:t>(</a:t>
            </a:r>
            <a:r>
              <a:rPr kumimoji="1" lang="en-US" altLang="ja-JP" sz="1600" dirty="0" err="1">
                <a:latin typeface="Consolas" panose="020B0609020204030204" pitchFamily="49" charset="0"/>
              </a:rPr>
              <a:t>pyxel.KEY_RETURN</a:t>
            </a:r>
            <a:r>
              <a:rPr kumimoji="1" lang="en-US" altLang="ja-JP" sz="1600" dirty="0">
                <a:latin typeface="Consolas" panose="020B0609020204030204" pitchFamily="49" charset="0"/>
              </a:rPr>
              <a:t>):</a:t>
            </a:r>
          </a:p>
          <a:p>
            <a:r>
              <a:rPr kumimoji="1" lang="en-US" altLang="ja-JP" sz="1600" dirty="0">
                <a:latin typeface="Consolas" panose="020B0609020204030204" pitchFamily="49" charset="0"/>
              </a:rPr>
              <a:t>            </a:t>
            </a:r>
            <a:r>
              <a:rPr kumimoji="1" lang="en-US" altLang="ja-JP" sz="1600" dirty="0" err="1">
                <a:latin typeface="Consolas" panose="020B0609020204030204" pitchFamily="49" charset="0"/>
              </a:rPr>
              <a:t>start_game</a:t>
            </a:r>
            <a:r>
              <a:rPr kumimoji="1" lang="en-US" altLang="ja-JP" sz="1600" dirty="0">
                <a:latin typeface="Consolas" panose="020B0609020204030204" pitchFamily="49" charset="0"/>
              </a:rPr>
              <a:t>()</a:t>
            </a:r>
          </a:p>
          <a:p>
            <a:r>
              <a:rPr kumimoji="1" lang="en-US" altLang="ja-JP" sz="1600" dirty="0">
                <a:latin typeface="Consolas" panose="020B0609020204030204" pitchFamily="49" charset="0"/>
              </a:rPr>
              <a:t>        return</a:t>
            </a:r>
            <a:endParaRPr kumimoji="1" lang="ja-JP" altLang="en-US" sz="1600" dirty="0">
              <a:latin typeface="Consolas" panose="020B060902020403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B2EAED4-151C-452D-F076-E84B8409E301}"/>
              </a:ext>
            </a:extLst>
          </p:cNvPr>
          <p:cNvSpPr txBox="1"/>
          <p:nvPr/>
        </p:nvSpPr>
        <p:spPr>
          <a:xfrm>
            <a:off x="5564195" y="4680884"/>
            <a:ext cx="34135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b="1" dirty="0"/>
              <a:t>1</a:t>
            </a:r>
            <a:r>
              <a:rPr lang="en-US" altLang="ja-JP" sz="2000" dirty="0"/>
              <a:t> Game Over</a:t>
            </a:r>
            <a:r>
              <a:rPr lang="ja-JP" altLang="en-US" sz="2000" dirty="0"/>
              <a:t>モードでは，</a:t>
            </a:r>
            <a:endParaRPr lang="en-US" altLang="ja-JP" sz="2000" dirty="0"/>
          </a:p>
          <a:p>
            <a:r>
              <a:rPr lang="en-US" altLang="ja-JP" sz="2000" b="1" dirty="0"/>
              <a:t>2</a:t>
            </a:r>
            <a:r>
              <a:rPr lang="ja-JP" altLang="en-US" sz="2000" dirty="0"/>
              <a:t> </a:t>
            </a:r>
            <a:r>
              <a:rPr lang="en-US" altLang="ja-JP" sz="2000" dirty="0"/>
              <a:t>Return</a:t>
            </a:r>
            <a:r>
              <a:rPr lang="ja-JP" altLang="en-US" sz="2000" dirty="0"/>
              <a:t>キーが押されたら</a:t>
            </a:r>
            <a:endParaRPr lang="en-US" altLang="ja-JP" sz="2000" dirty="0"/>
          </a:p>
          <a:p>
            <a:r>
              <a:rPr lang="en-US" altLang="ja-JP" sz="2000" b="1" dirty="0"/>
              <a:t>3</a:t>
            </a:r>
            <a:r>
              <a:rPr lang="ja-JP" altLang="en-US" sz="2000" dirty="0"/>
              <a:t> ゲームモードに変化</a:t>
            </a:r>
            <a:endParaRPr lang="en-US" altLang="ja-JP" sz="2000" dirty="0"/>
          </a:p>
          <a:p>
            <a:r>
              <a:rPr lang="en-US" altLang="ja-JP" sz="2000" b="1" dirty="0"/>
              <a:t>4</a:t>
            </a:r>
            <a:r>
              <a:rPr lang="en-US" altLang="ja-JP" sz="2000" dirty="0"/>
              <a:t> </a:t>
            </a:r>
            <a:r>
              <a:rPr kumimoji="1" lang="ja-JP" altLang="en-US" sz="2000" dirty="0"/>
              <a:t>押されなかったら，何もしない</a:t>
            </a:r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6C9F5DF6-4B08-6773-BDAB-C9E980F4E105}"/>
              </a:ext>
            </a:extLst>
          </p:cNvPr>
          <p:cNvSpPr/>
          <p:nvPr/>
        </p:nvSpPr>
        <p:spPr>
          <a:xfrm>
            <a:off x="2989532" y="5157077"/>
            <a:ext cx="258832" cy="25883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/>
              <a:t>1</a:t>
            </a:r>
            <a:endParaRPr kumimoji="1" lang="ja-JP" altLang="en-US" b="1" dirty="0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C12804CB-FCFD-78D4-D7E8-441A46977B1F}"/>
              </a:ext>
            </a:extLst>
          </p:cNvPr>
          <p:cNvSpPr/>
          <p:nvPr/>
        </p:nvSpPr>
        <p:spPr>
          <a:xfrm>
            <a:off x="5169915" y="5481774"/>
            <a:ext cx="258832" cy="25883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/>
              <a:t>2</a:t>
            </a:r>
            <a:endParaRPr kumimoji="1" lang="ja-JP" altLang="en-US" b="1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9D836E36-3D8D-E506-D5CD-75BDC44EB057}"/>
              </a:ext>
            </a:extLst>
          </p:cNvPr>
          <p:cNvSpPr/>
          <p:nvPr/>
        </p:nvSpPr>
        <p:spPr>
          <a:xfrm>
            <a:off x="3580189" y="5724633"/>
            <a:ext cx="258832" cy="25883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/>
              <a:t>3</a:t>
            </a:r>
            <a:endParaRPr kumimoji="1" lang="ja-JP" altLang="en-US" b="1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2FA764F8-81F1-1C59-6357-DFA9A1EC5399}"/>
              </a:ext>
            </a:extLst>
          </p:cNvPr>
          <p:cNvSpPr/>
          <p:nvPr/>
        </p:nvSpPr>
        <p:spPr>
          <a:xfrm>
            <a:off x="2433870" y="5979276"/>
            <a:ext cx="258832" cy="25883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/>
              <a:t>4</a:t>
            </a:r>
            <a:endParaRPr kumimoji="1" lang="ja-JP" altLang="en-US" b="1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76F591DA-5DFB-4244-D46C-EDC414337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531" y="1244806"/>
            <a:ext cx="2160269" cy="2244436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D523981A-81AC-440D-0626-770E18D0A2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113" y="1219200"/>
            <a:ext cx="2244436" cy="2244436"/>
          </a:xfrm>
          <a:prstGeom prst="rect">
            <a:avLst/>
          </a:prstGeom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E1E8776-50E5-FBF0-CEB5-6F4FAD540536}"/>
              </a:ext>
            </a:extLst>
          </p:cNvPr>
          <p:cNvSpPr txBox="1"/>
          <p:nvPr/>
        </p:nvSpPr>
        <p:spPr>
          <a:xfrm>
            <a:off x="4509319" y="3561582"/>
            <a:ext cx="1580024" cy="36933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ja-JP" altLang="en-US" dirty="0"/>
              <a:t>ゲームモード</a:t>
            </a:r>
            <a:endParaRPr lang="en-US" altLang="ja-JP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1D453AD-24A6-8CA0-CB81-5FAF791A6755}"/>
              </a:ext>
            </a:extLst>
          </p:cNvPr>
          <p:cNvSpPr txBox="1"/>
          <p:nvPr/>
        </p:nvSpPr>
        <p:spPr>
          <a:xfrm>
            <a:off x="6615183" y="3555604"/>
            <a:ext cx="1982963" cy="36933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/>
              <a:t>Game Over</a:t>
            </a:r>
            <a:r>
              <a:rPr lang="ja-JP" altLang="en-US" dirty="0"/>
              <a:t>モード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520079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子回路-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iz UD Seqoe">
      <a:majorFont>
        <a:latin typeface="Segoe UI Semibold"/>
        <a:ea typeface="BIZ UDゴシック"/>
        <a:cs typeface=""/>
      </a:majorFont>
      <a:minorFont>
        <a:latin typeface="Segoe UI"/>
        <a:ea typeface="BIZ UDPゴシック"/>
        <a:cs typeface=""/>
      </a:minorFont>
    </a:fontScheme>
    <a:fmtScheme name="グランジ テクスチャ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2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>
        <a:noFill/>
        <a:ln w="28575"/>
      </a:spPr>
      <a:bodyPr rtlCol="0" anchor="ctr"/>
      <a:lstStyle>
        <a:defPPr algn="ctr">
          <a:defRPr kumimoji="1"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none" rtlCol="0">
        <a:spAutoFit/>
      </a:bodyPr>
      <a:lstStyle>
        <a:defPPr algn="l">
          <a:defRPr kumimoji="1" sz="2800" b="0" dirty="0" smtClean="0"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プレゼンテーション1" id="{E9B27E56-A0BF-4DA4-AC46-E158D23A9E15}" vid="{C2833906-EE17-4867-9F0B-64637186354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電子回路-08</Template>
  <TotalTime>7904</TotalTime>
  <Words>151</Words>
  <Application>Microsoft Office PowerPoint</Application>
  <PresentationFormat>画面に合わせる (4:3)</PresentationFormat>
  <Paragraphs>37</Paragraphs>
  <Slides>2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3" baseType="lpstr">
      <vt:lpstr>BIZ UDPゴシック</vt:lpstr>
      <vt:lpstr>BIZ UDゴシック</vt:lpstr>
      <vt:lpstr>Calibri</vt:lpstr>
      <vt:lpstr>Cambria</vt:lpstr>
      <vt:lpstr>Cambria Math</vt:lpstr>
      <vt:lpstr>Consolas</vt:lpstr>
      <vt:lpstr>Segoe UI</vt:lpstr>
      <vt:lpstr>Wingdings</vt:lpstr>
      <vt:lpstr>Wingdings 2</vt:lpstr>
      <vt:lpstr>Wingdings 3</vt:lpstr>
      <vt:lpstr>電子回路-1</vt:lpstr>
      <vt:lpstr>シューティングゲームver.0.001 情報科学研究科　土屋達弘</vt:lpstr>
      <vt:lpstr>工夫した点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トランジスタ (transistor)</dc:title>
  <dc:creator>Tatsuhiro Tsuchiya</dc:creator>
  <cp:lastModifiedBy>達弘 土屋</cp:lastModifiedBy>
  <cp:revision>285</cp:revision>
  <cp:lastPrinted>2022-05-10T02:27:00Z</cp:lastPrinted>
  <dcterms:created xsi:type="dcterms:W3CDTF">2022-06-07T01:05:47Z</dcterms:created>
  <dcterms:modified xsi:type="dcterms:W3CDTF">2024-07-09T14:12:57Z</dcterms:modified>
</cp:coreProperties>
</file>